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7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9" r:id="rId22"/>
    <p:sldId id="280" r:id="rId23"/>
    <p:sldId id="281" r:id="rId24"/>
    <p:sldId id="282" r:id="rId25"/>
    <p:sldId id="257" r:id="rId2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977CF-967F-49AD-A667-80E4C47B595A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3F22B-8088-45A0-8ED1-2750FBC489E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79DF-9252-4221-8522-28D2A2DF9E17}" type="datetimeFigureOut">
              <a:rPr lang="en-US" smtClean="0"/>
              <a:pPr/>
              <a:t>7/29/2010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BE1D7-D42C-4FB8-BD70-F9B80C4657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positories.cdlib.org/uclastat/cts/tise/" TargetMode="External"/><Relationship Id="rId2" Type="http://schemas.openxmlformats.org/officeDocument/2006/relationships/hyperlink" Target="http://www.nctm.org/eresources/journal_home.asp?journal_id=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useweb.org/cwis/SPT--BrowseResources.php?ParentId=6" TargetMode="External"/><Relationship Id="rId2" Type="http://schemas.openxmlformats.org/officeDocument/2006/relationships/hyperlink" Target="http://sapphire.indstate.edu/~stat-attic/index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useweb.org/resources/" TargetMode="External"/><Relationship Id="rId2" Type="http://schemas.openxmlformats.org/officeDocument/2006/relationships/hyperlink" Target="http://www.amstat.org/publications/jse/jse_data_archive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lib.stat.cmu.edu/DASL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ts.gov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www.cdc.gov/datastatistic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atcan.gc.ca/start-debut-eng.html" TargetMode="External"/><Relationship Id="rId5" Type="http://schemas.openxmlformats.org/officeDocument/2006/relationships/hyperlink" Target="http://www.baseball1.com/statistics/" TargetMode="External"/><Relationship Id="rId4" Type="http://schemas.openxmlformats.org/officeDocument/2006/relationships/hyperlink" Target="http://research.myfwc.com/manatees/search_summary.as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aluationandstatistics.com/view.html" TargetMode="External"/><Relationship Id="rId2" Type="http://schemas.openxmlformats.org/officeDocument/2006/relationships/hyperlink" Target="https://app.gen.umn.edu/artist/index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useweb.org/uscots/" TargetMode="External"/><Relationship Id="rId2" Type="http://schemas.openxmlformats.org/officeDocument/2006/relationships/hyperlink" Target="http://icots8.org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nctm.org/conferences/default.aspx?id=52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gabrosej@gvsu.edu" TargetMode="External"/><Relationship Id="rId2" Type="http://schemas.openxmlformats.org/officeDocument/2006/relationships/hyperlink" Target="http://faculty.gvsu.edu/gabrosej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amstat.org/membersonly/index.cfm?fuseaction=CISWeb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stat.org/publications/jse" TargetMode="External"/><Relationship Id="rId2" Type="http://schemas.openxmlformats.org/officeDocument/2006/relationships/hyperlink" Target="http://www.amstat.org/publications/jse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stat.auckland.ac.nz/~iase/publications.php?show=serj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scse.org.uk/ts" TargetMode="External"/><Relationship Id="rId2" Type="http://schemas.openxmlformats.org/officeDocument/2006/relationships/hyperlink" Target="http://www.rsscse.org.uk/ts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pubs.amstat.org/loi/t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/>
              <a:t>Developing a Teaching </a:t>
            </a:r>
            <a:r>
              <a:rPr lang="en-US" sz="5300" b="1" dirty="0" smtClean="0"/>
              <a:t/>
            </a:r>
            <a:br>
              <a:rPr lang="en-US" sz="5300" b="1" dirty="0" smtClean="0"/>
            </a:br>
            <a:r>
              <a:rPr lang="en-US" sz="5300" b="1" dirty="0" smtClean="0"/>
              <a:t>Agenda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5052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>
                <a:solidFill>
                  <a:schemeClr val="tx1"/>
                </a:solidFill>
              </a:rPr>
              <a:t>The Thirteenth Meeting of New Researchers in Statistics and Probability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Vancouver, British Columbia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July 30, 2010</a:t>
            </a:r>
          </a:p>
          <a:p>
            <a:endParaRPr lang="en-US" sz="3800" dirty="0" smtClean="0">
              <a:solidFill>
                <a:schemeClr val="tx1"/>
              </a:solidFill>
            </a:endParaRPr>
          </a:p>
          <a:p>
            <a:r>
              <a:rPr lang="en-US" sz="3800" dirty="0" smtClean="0">
                <a:solidFill>
                  <a:schemeClr val="tx1"/>
                </a:solidFill>
              </a:rPr>
              <a:t>John Gabrosek 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Department of Statistics</a:t>
            </a:r>
          </a:p>
          <a:p>
            <a:r>
              <a:rPr lang="en-US" sz="3800" dirty="0" smtClean="0">
                <a:solidFill>
                  <a:schemeClr val="tx1"/>
                </a:solidFill>
              </a:rPr>
              <a:t>Grand Valley State University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Be Aware of Educational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an eye on teaching journals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Mathematics Teacher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MT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http://www.nctm.org/eresources/journal_home.asp?journal_id=2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Technology Innovations in Statistics Education (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TISE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hlinkClick r:id="rId3"/>
              </a:rPr>
              <a:t>http://repositories.cdlib.org/uclastat/cts/tise/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C</a:t>
            </a:r>
            <a:r>
              <a:rPr lang="en-US" b="1" dirty="0" smtClean="0">
                <a:solidFill>
                  <a:schemeClr val="tx1"/>
                </a:solidFill>
              </a:rPr>
              <a:t>heck </a:t>
            </a:r>
            <a:r>
              <a:rPr lang="en-US" b="1" dirty="0" smtClean="0"/>
              <a:t>O</a:t>
            </a:r>
            <a:r>
              <a:rPr lang="en-US" b="1" dirty="0" smtClean="0">
                <a:solidFill>
                  <a:schemeClr val="tx1"/>
                </a:solidFill>
              </a:rPr>
              <a:t>ut Online Resources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Applets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Be judicious in use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Choose applets that actively involve students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STAT ATTIC </a:t>
            </a:r>
            <a:r>
              <a:rPr lang="en-US" dirty="0" smtClean="0">
                <a:solidFill>
                  <a:schemeClr val="tx1"/>
                </a:solidFill>
              </a:rPr>
              <a:t>website </a:t>
            </a:r>
            <a:r>
              <a:rPr lang="en-US" sz="2400" dirty="0" smtClean="0">
                <a:solidFill>
                  <a:schemeClr val="tx1"/>
                </a:solidFill>
                <a:hlinkClick r:id="rId2"/>
              </a:rPr>
              <a:t>http://sapphire.indstate.edu/~stat-attic/index.php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hlinkClick r:id="rId3"/>
              </a:rPr>
              <a:t>CAUSE </a:t>
            </a:r>
            <a:r>
              <a:rPr lang="en-US" dirty="0" smtClean="0">
                <a:solidFill>
                  <a:schemeClr val="tx1"/>
                </a:solidFill>
              </a:rPr>
              <a:t>website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C</a:t>
            </a:r>
            <a:r>
              <a:rPr lang="en-US" b="1" dirty="0" smtClean="0">
                <a:solidFill>
                  <a:schemeClr val="tx1"/>
                </a:solidFill>
              </a:rPr>
              <a:t>heck </a:t>
            </a:r>
            <a:r>
              <a:rPr lang="en-US" b="1" dirty="0" smtClean="0"/>
              <a:t>O</a:t>
            </a:r>
            <a:r>
              <a:rPr lang="en-US" b="1" dirty="0" smtClean="0">
                <a:solidFill>
                  <a:schemeClr val="tx1"/>
                </a:solidFill>
              </a:rPr>
              <a:t>ut Online Resources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Sets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Be sure that data can be easily read into software (or do so ahead of time)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Investigate  analysis ahead of time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Collections: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JSE Data Archive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CAUSEweb.org Resources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The Data and Story Library (DASL)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C</a:t>
            </a:r>
            <a:r>
              <a:rPr lang="en-US" b="1" dirty="0" smtClean="0">
                <a:solidFill>
                  <a:schemeClr val="tx1"/>
                </a:solidFill>
              </a:rPr>
              <a:t>heck </a:t>
            </a:r>
            <a:r>
              <a:rPr lang="en-US" b="1" dirty="0" smtClean="0"/>
              <a:t>O</a:t>
            </a:r>
            <a:r>
              <a:rPr lang="en-US" b="1" dirty="0" smtClean="0">
                <a:solidFill>
                  <a:schemeClr val="tx1"/>
                </a:solidFill>
              </a:rPr>
              <a:t>ut Online Resources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Data Sets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Sources: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Center for Disease Control and Prevention (CDC)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Bureau of Transportation Statistics (BTS)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Fish and Wildlife Research Institute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  <a:hlinkClick r:id="rId5"/>
              </a:rPr>
              <a:t>The Baseball Archive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Statistics Canada 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C</a:t>
            </a:r>
            <a:r>
              <a:rPr lang="en-US" b="1" dirty="0" smtClean="0">
                <a:solidFill>
                  <a:schemeClr val="tx1"/>
                </a:solidFill>
              </a:rPr>
              <a:t>heck </a:t>
            </a:r>
            <a:r>
              <a:rPr lang="en-US" b="1" dirty="0" smtClean="0"/>
              <a:t>O</a:t>
            </a:r>
            <a:r>
              <a:rPr lang="en-US" b="1" dirty="0" smtClean="0">
                <a:solidFill>
                  <a:schemeClr val="tx1"/>
                </a:solidFill>
              </a:rPr>
              <a:t>ut Online Resources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Assessment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Assessment Resource Tools for Improving Statistical Thinking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ARTIST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The Survey of Attitudes Toward Statistics (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SATS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Statistics Anxiety Rating Scale (STARS)</a:t>
            </a: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Connect to the Statistics Education Community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Attend Teaching Conferences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International Conference on Teaching Statistics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ICOTS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United States Conference on Teaching Statistics (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USCOTS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  <a:hlinkClick r:id="rId4"/>
              </a:rPr>
              <a:t>NCTM</a:t>
            </a:r>
            <a:r>
              <a:rPr lang="en-US" dirty="0" smtClean="0">
                <a:solidFill>
                  <a:schemeClr val="tx1"/>
                </a:solidFill>
              </a:rPr>
              <a:t> and state associations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Join ASA Section On Statistics Education</a:t>
            </a: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Intentionality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Reflect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Understand your students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Take notes on what went well and what didn’t </a:t>
            </a:r>
            <a:r>
              <a:rPr lang="en-US" b="1" dirty="0" smtClean="0">
                <a:solidFill>
                  <a:schemeClr val="tx1"/>
                </a:solidFill>
              </a:rPr>
              <a:t>immediately</a:t>
            </a:r>
            <a:r>
              <a:rPr lang="en-US" dirty="0" smtClean="0">
                <a:solidFill>
                  <a:schemeClr val="tx1"/>
                </a:solidFill>
              </a:rPr>
              <a:t> after class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a teaching journal – jot down ideas and notes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Think about the student</a:t>
            </a:r>
          </a:p>
          <a:p>
            <a:pPr algn="l"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Intentionality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Be Creative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Have a sense of adventure in the classroom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Make incremental changes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Assess changes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Do not get overly invested in a particular approach or idea</a:t>
            </a:r>
          </a:p>
          <a:p>
            <a:pPr algn="l">
              <a:buFont typeface="Arial" pitchFamily="34" charset="0"/>
              <a:buChar char="•"/>
            </a:pPr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Intentionality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Don’t Get Discouraged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Expect  and celebrate failures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Ask for student feedback early and often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Don’t fixate on negative comments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Make changes based on feedback 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Tell students you made changes</a:t>
            </a:r>
          </a:p>
          <a:p>
            <a:pPr marL="742950" lvl="1" indent="-742950" algn="l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Planning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Carve Out Teaching Time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Set aside time for class prep and reflection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Say </a:t>
            </a:r>
            <a:r>
              <a:rPr lang="en-US" b="1" dirty="0" smtClean="0">
                <a:solidFill>
                  <a:schemeClr val="tx1"/>
                </a:solidFill>
              </a:rPr>
              <a:t>No</a:t>
            </a:r>
            <a:r>
              <a:rPr lang="en-US" dirty="0" smtClean="0">
                <a:solidFill>
                  <a:schemeClr val="tx1"/>
                </a:solidFill>
              </a:rPr>
              <a:t> to as much as possible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Don’t feel the need to please all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Teach several quality courses rather than a dozen lousy courses</a:t>
            </a:r>
          </a:p>
          <a:p>
            <a:pPr marL="742950" lvl="1" indent="-742950" algn="l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3434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</a:rPr>
              <a:t>C</a:t>
            </a:r>
            <a:r>
              <a:rPr lang="en-US" sz="4800" dirty="0" smtClean="0">
                <a:solidFill>
                  <a:schemeClr val="tx1"/>
                </a:solidFill>
              </a:rPr>
              <a:t>ollaboration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L</a:t>
            </a:r>
            <a:r>
              <a:rPr lang="en-US" sz="4800" dirty="0" smtClean="0">
                <a:solidFill>
                  <a:schemeClr val="tx1"/>
                </a:solidFill>
              </a:rPr>
              <a:t>iteracy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ntentionality</a:t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7200" b="1" dirty="0" smtClean="0">
                <a:solidFill>
                  <a:schemeClr val="tx1"/>
                </a:solidFill>
              </a:rPr>
              <a:t>P</a:t>
            </a:r>
            <a:r>
              <a:rPr lang="en-US" sz="4800" dirty="0" smtClean="0">
                <a:solidFill>
                  <a:schemeClr val="tx1"/>
                </a:solidFill>
              </a:rPr>
              <a:t>lanning</a:t>
            </a:r>
            <a:endParaRPr lang="en-US" sz="4800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Planning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Carve Out Teaching Time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Work on teaching materials in the summer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Have a teaching area in your office	</a:t>
            </a: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Planning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/>
              <a:t>Teach Outside the Classroom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Treat research sessions with students as teaching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Incorporate research ideas in the classroom (questioning, active learning, accountability)</a:t>
            </a:r>
          </a:p>
          <a:p>
            <a:pPr marL="742950" lvl="1" indent="-742950" algn="l"/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Few Teaching Tips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648200"/>
          </a:xfrm>
        </p:spPr>
        <p:txBody>
          <a:bodyPr>
            <a:normAutofit fontScale="3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9800" dirty="0" smtClean="0">
                <a:solidFill>
                  <a:schemeClr val="tx1"/>
                </a:solidFill>
              </a:rPr>
              <a:t>Teach to your personality 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sz="8600" dirty="0" smtClean="0">
                <a:solidFill>
                  <a:schemeClr val="tx1"/>
                </a:solidFill>
              </a:rPr>
              <a:t>don’t adopt a fake teaching persona</a:t>
            </a:r>
          </a:p>
          <a:p>
            <a:pPr algn="l">
              <a:buFont typeface="Arial" pitchFamily="34" charset="0"/>
              <a:buChar char="•"/>
            </a:pPr>
            <a:r>
              <a:rPr lang="en-US" sz="9800" dirty="0" smtClean="0">
                <a:solidFill>
                  <a:schemeClr val="tx1"/>
                </a:solidFill>
              </a:rPr>
              <a:t>Be organized </a:t>
            </a:r>
          </a:p>
          <a:p>
            <a:pPr marL="457200" lvl="2" algn="l">
              <a:buFont typeface="Calibri" pitchFamily="34" charset="0"/>
              <a:buChar char="−"/>
            </a:pPr>
            <a:r>
              <a:rPr lang="en-US" sz="8600" dirty="0" smtClean="0">
                <a:solidFill>
                  <a:schemeClr val="tx1"/>
                </a:solidFill>
              </a:rPr>
              <a:t>the less experienced and more nervous you are the more you should have written down</a:t>
            </a:r>
          </a:p>
          <a:p>
            <a:pPr algn="l">
              <a:buFont typeface="Arial" pitchFamily="34" charset="0"/>
              <a:buChar char="•"/>
            </a:pPr>
            <a:r>
              <a:rPr lang="en-US" sz="9800" dirty="0" smtClean="0">
                <a:solidFill>
                  <a:schemeClr val="tx1"/>
                </a:solidFill>
              </a:rPr>
              <a:t>Think about what the student does </a:t>
            </a:r>
          </a:p>
          <a:p>
            <a:pPr marL="457200" lvl="2" algn="l">
              <a:buFont typeface="Calibri" pitchFamily="34" charset="0"/>
              <a:buChar char="−"/>
            </a:pPr>
            <a:r>
              <a:rPr lang="en-US" sz="8600" dirty="0" smtClean="0">
                <a:solidFill>
                  <a:schemeClr val="tx1"/>
                </a:solidFill>
              </a:rPr>
              <a:t>Most of us like lecture</a:t>
            </a:r>
          </a:p>
          <a:p>
            <a:pPr marL="457200" lvl="2" algn="l">
              <a:buFont typeface="Calibri" pitchFamily="34" charset="0"/>
              <a:buChar char="−"/>
            </a:pPr>
            <a:r>
              <a:rPr lang="en-US" sz="8600" dirty="0" smtClean="0">
                <a:solidFill>
                  <a:schemeClr val="tx1"/>
                </a:solidFill>
              </a:rPr>
              <a:t>Think audio, pictures, tactile, computer simulation</a:t>
            </a:r>
          </a:p>
          <a:p>
            <a:pPr marL="742950" lvl="1" indent="-742950" algn="l"/>
            <a:endParaRPr lang="en-US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Few Teaching Tips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Learn Names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dirty="0" smtClean="0">
                <a:solidFill>
                  <a:schemeClr val="tx1"/>
                </a:solidFill>
              </a:rPr>
              <a:t>Have students email you a picture prior to first class</a:t>
            </a: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  <a:p>
            <a:pPr marL="742950" lvl="1" indent="-742950" algn="l"/>
            <a:endParaRPr lang="en-US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Placeholder 6" descr="john gabros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2819400"/>
            <a:ext cx="4343400" cy="3257550"/>
          </a:xfrm>
          <a:prstGeom prst="rect">
            <a:avLst/>
          </a:prstGeom>
        </p:spPr>
      </p:pic>
      <p:pic>
        <p:nvPicPr>
          <p:cNvPr id="5" name="Picture 4" descr="gvs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Few Teaching Tips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572000"/>
          </a:xfrm>
        </p:spPr>
        <p:txBody>
          <a:bodyPr>
            <a:normAutofit fontScale="4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/>
                </a:solidFill>
              </a:rPr>
              <a:t>Set reasonable course rules and stick to them</a:t>
            </a:r>
          </a:p>
          <a:p>
            <a:pPr lvl="1" algn="l">
              <a:buFont typeface="Calibri" pitchFamily="34" charset="0"/>
              <a:buChar char="−"/>
            </a:pPr>
            <a:r>
              <a:rPr lang="en-US" sz="5900" dirty="0" smtClean="0">
                <a:solidFill>
                  <a:schemeClr val="tx1"/>
                </a:solidFill>
              </a:rPr>
              <a:t>Stick to your late paper policy</a:t>
            </a:r>
          </a:p>
          <a:p>
            <a:pPr algn="l">
              <a:buFont typeface="Arial" pitchFamily="34" charset="0"/>
              <a:buChar char="•"/>
            </a:pPr>
            <a:r>
              <a:rPr lang="en-US" sz="6700" dirty="0" smtClean="0">
                <a:solidFill>
                  <a:schemeClr val="tx1"/>
                </a:solidFill>
              </a:rPr>
              <a:t>Make connections in course content</a:t>
            </a:r>
          </a:p>
          <a:p>
            <a:pPr marL="457200" lvl="2" algn="l">
              <a:buFont typeface="Calibri" pitchFamily="34" charset="0"/>
              <a:buChar char="−"/>
            </a:pPr>
            <a:r>
              <a:rPr lang="en-US" sz="5900" dirty="0" smtClean="0">
                <a:solidFill>
                  <a:schemeClr val="tx1"/>
                </a:solidFill>
              </a:rPr>
              <a:t>Make connections that seem obvious to you and do it repeatedly</a:t>
            </a:r>
          </a:p>
          <a:p>
            <a:pPr marL="457200" lvl="2" algn="l">
              <a:buFont typeface="Calibri" pitchFamily="34" charset="0"/>
              <a:buChar char="−"/>
            </a:pPr>
            <a:r>
              <a:rPr lang="en-US" sz="5900" dirty="0" smtClean="0">
                <a:solidFill>
                  <a:schemeClr val="tx1"/>
                </a:solidFill>
              </a:rPr>
              <a:t>Don’t forget data collection and statistical graphics as you move into inference</a:t>
            </a:r>
          </a:p>
          <a:p>
            <a:pPr marL="457200" lvl="2" algn="l"/>
            <a:endParaRPr lang="en-US" sz="3400" dirty="0" smtClean="0">
              <a:solidFill>
                <a:schemeClr val="tx1"/>
              </a:solidFill>
            </a:endParaRPr>
          </a:p>
          <a:p>
            <a:pPr marL="742950" lvl="1" indent="-742950" algn="l"/>
            <a:endParaRPr lang="en-US" dirty="0" smtClean="0">
              <a:solidFill>
                <a:schemeClr val="tx1"/>
              </a:solidFill>
            </a:endParaRPr>
          </a:p>
          <a:p>
            <a:pPr marL="742950" indent="-742950" algn="l"/>
            <a:endParaRPr lang="en-US" sz="3600" dirty="0" smtClean="0">
              <a:solidFill>
                <a:schemeClr val="tx1"/>
              </a:solidFill>
            </a:endParaRPr>
          </a:p>
          <a:p>
            <a:pPr lvl="1" algn="l"/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Contact Information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971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John Gabrosek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Associate Professor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Department of Statistics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Grand Valley State University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Webpage: 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http://faculty.gvsu.edu/gabrosej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Email: </a:t>
            </a:r>
            <a:r>
              <a:rPr lang="en-US" sz="2800" dirty="0" smtClean="0">
                <a:solidFill>
                  <a:schemeClr val="tx1"/>
                </a:solidFill>
                <a:hlinkClick r:id="rId3"/>
              </a:rPr>
              <a:t>gabrosej@gvsu.edu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Collaboration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Understanding the Teaching Culture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3434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are unit/university teaching expectations?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is quality teaching measured?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 support available for teaching research and travel?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Is publication in teaching journals valued?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Collaboration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Connecting to Colleagues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286000"/>
            <a:ext cx="6400800" cy="3810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colleagues teaching materials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Find out if you can modify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Give proper credit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Collaboration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Connecting to Colleagues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Create a Reading Circle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Choose a teaching-related paper (philosophical and implementation papers)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Have a discussion leader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Avoid turning discussions into complaint sessions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Discuss over lunch 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Collaboration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Connecting to Colleagues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Visit Colleagues’ Classrooms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Be aware of unit/university personnel policies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Take notes 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Debrief after visit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Visit colleagues outside department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Be Aware of Educational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an eye on teaching journals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Read when you can and what you want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Look to journals for specific topics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Remember ASA membership and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CIS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https://www.amstat.org/membersonly/index.cfm?fuseaction=CISWeb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Be Aware of Educational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an eye on teaching journals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Journal of Statistics Education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JSE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http://www.amstat.org/publications/jse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Statistics Education Research Journal (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SERJ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http://www.stat.auckland.ac.nz/~iase/publications.php?show=serj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Literacy –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Be Aware of Educational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Keep an eye on teaching journals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Teaching Statistics (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TS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http://www.rsscse.org.uk/ts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lvl="1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The American Statistician (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TAS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http://pubs.amstat.org/loi/tas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4" name="Picture 3" descr="gvsu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2800" y="5486400"/>
            <a:ext cx="15875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695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Developing a Teaching  Agenda </vt:lpstr>
      <vt:lpstr> </vt:lpstr>
      <vt:lpstr>Collaboration –  Understanding the Teaching Culture </vt:lpstr>
      <vt:lpstr>Collaboration –  Connecting to Colleagues </vt:lpstr>
      <vt:lpstr>Collaboration –  Connecting to Colleagues </vt:lpstr>
      <vt:lpstr>Collaboration –  Connecting to Colleagues </vt:lpstr>
      <vt:lpstr>Literacy –  Be Aware of Educational Research </vt:lpstr>
      <vt:lpstr>Literacy –  Be Aware of Educational Research </vt:lpstr>
      <vt:lpstr>Literacy –  Be Aware of Educational Research </vt:lpstr>
      <vt:lpstr>Literacy –  Be Aware of Educational Research </vt:lpstr>
      <vt:lpstr>Literacy –  Check Out Online Resources </vt:lpstr>
      <vt:lpstr>Literacy –  Check Out Online Resources </vt:lpstr>
      <vt:lpstr>Literacy –  Check Out Online Resources </vt:lpstr>
      <vt:lpstr>Literacy –  Check Out Online Resources </vt:lpstr>
      <vt:lpstr>Literacy –  Connect to the Statistics Education Community </vt:lpstr>
      <vt:lpstr>Intentionality –  Reflect </vt:lpstr>
      <vt:lpstr>Intentionality –  Be Creative </vt:lpstr>
      <vt:lpstr>Intentionality –  Don’t Get Discouraged </vt:lpstr>
      <vt:lpstr>Planning –  Carve Out Teaching Time </vt:lpstr>
      <vt:lpstr>Planning –  Carve Out Teaching Time </vt:lpstr>
      <vt:lpstr>Planning –  Teach Outside the Classroom </vt:lpstr>
      <vt:lpstr>A Few Teaching Tips</vt:lpstr>
      <vt:lpstr>A Few Teaching Tips</vt:lpstr>
      <vt:lpstr>A Few Teaching Tips</vt:lpstr>
      <vt:lpstr>Contact Information </vt:lpstr>
    </vt:vector>
  </TitlesOfParts>
  <Company>GVSU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 Teaching Agenda </dc:title>
  <dc:creator>John Gabrosek</dc:creator>
  <cp:lastModifiedBy>John Gabrosek</cp:lastModifiedBy>
  <cp:revision>74</cp:revision>
  <dcterms:created xsi:type="dcterms:W3CDTF">2010-07-15T16:18:24Z</dcterms:created>
  <dcterms:modified xsi:type="dcterms:W3CDTF">2010-07-30T02:39:40Z</dcterms:modified>
</cp:coreProperties>
</file>